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57" r:id="rId3"/>
    <p:sldId id="259" r:id="rId4"/>
    <p:sldId id="267" r:id="rId5"/>
    <p:sldId id="264" r:id="rId6"/>
    <p:sldId id="260" r:id="rId7"/>
    <p:sldId id="265" r:id="rId8"/>
    <p:sldId id="262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73CC"/>
    <a:srgbClr val="5BC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526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277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333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417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8577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98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8078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675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75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0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490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9D0E9-4286-40A4-94E1-E169C1A5C15B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AC8D7-54A8-4A93-A8DE-CBFC419F05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727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5" name="4 Rectángulo"/>
          <p:cNvSpPr/>
          <p:nvPr/>
        </p:nvSpPr>
        <p:spPr>
          <a:xfrm rot="2293111">
            <a:off x="1041075" y="1096010"/>
            <a:ext cx="714986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>
                  <a:solidFill>
                    <a:srgbClr val="7030A0"/>
                  </a:solidFill>
                </a:ln>
                <a:solidFill>
                  <a:schemeClr val="accent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TRABAJO DE                               LEIDY CAROLINA SALDARRIAGA          10*2                      </a:t>
            </a:r>
            <a:endParaRPr lang="es-ES" sz="5400" b="1" cap="all" spc="0" dirty="0">
              <a:ln>
                <a:solidFill>
                  <a:srgbClr val="7030A0"/>
                </a:solidFill>
              </a:ln>
              <a:solidFill>
                <a:schemeClr val="accent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978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77" y="0"/>
            <a:ext cx="9165177" cy="68580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92" y="1"/>
            <a:ext cx="8837359" cy="383127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1074">
            <a:off x="1219258" y="4356378"/>
            <a:ext cx="2232248" cy="204169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0172">
            <a:off x="5514363" y="4304361"/>
            <a:ext cx="2465005" cy="205633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96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77" y="0"/>
            <a:ext cx="9165177" cy="6858000"/>
          </a:xfrm>
          <a:effectLst>
            <a:glow rad="228600">
              <a:schemeClr val="accent3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oper Black" pitchFamily="18" charset="0"/>
              </a:rPr>
              <a:t>Un router —anglicismo, también conocido como encaminador, enrutador, direccionador o ruteador— es un dispositivo de hardware usado para la interconexión de redes informáticas que permite asegurar el direccionamiento de paquetes de datos entre ellas o determinar la mejor ruta que deben tomar. Opera en la capa tres del modelo OSI</a:t>
            </a:r>
            <a:r>
              <a:rPr lang="es-CO" sz="1600" dirty="0" smtClean="0">
                <a:solidFill>
                  <a:schemeClr val="bg1"/>
                </a:solidFill>
              </a:rPr>
              <a:t>.</a:t>
            </a:r>
            <a:br>
              <a:rPr lang="es-CO" sz="1600" dirty="0" smtClean="0">
                <a:solidFill>
                  <a:schemeClr val="bg1"/>
                </a:solidFill>
              </a:rPr>
            </a:br>
            <a:endParaRPr lang="es-CO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2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77" y="0"/>
            <a:ext cx="9165177" cy="68580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5" name="4 Rectángulo"/>
          <p:cNvSpPr/>
          <p:nvPr/>
        </p:nvSpPr>
        <p:spPr>
          <a:xfrm>
            <a:off x="1019200" y="260648"/>
            <a:ext cx="75132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373CC"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Diseño </a:t>
            </a:r>
            <a:r>
              <a:rPr lang="es-CO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373CC"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físico de los </a:t>
            </a:r>
            <a:r>
              <a:rPr lang="es-CO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rgbClr val="D373CC"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routers</a:t>
            </a:r>
            <a:endParaRPr lang="es-E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rgbClr val="D373CC"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63272" cy="5400600"/>
          </a:xfrm>
        </p:spPr>
        <p:txBody>
          <a:bodyPr>
            <a:normAutofit fontScale="90000"/>
          </a:bodyPr>
          <a:lstStyle/>
          <a:p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Los </a:t>
            </a: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primeros routers eran simplemente equipos con diversas tarjetas de red, cada una conectada a una red diferente. La mayoría de los routers actuales son 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hardware </a:t>
            </a: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dedicados a la tarea de enrutamiento y que se presentan 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generalmente </a:t>
            </a: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como servidores 1U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.  </a:t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 </a:t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Un router cuenta con diversas interfaces de red, cada una conectada a una red diferente. Por lo tanto, posee tantas direcciones IP como redes conectadas.</a:t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endParaRPr lang="es-CO" sz="1800" dirty="0">
              <a:solidFill>
                <a:schemeClr val="bg1"/>
              </a:solidFill>
              <a:latin typeface="Cooper Blac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36861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3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5" name="4 Rectángulo"/>
          <p:cNvSpPr/>
          <p:nvPr/>
        </p:nvSpPr>
        <p:spPr>
          <a:xfrm>
            <a:off x="1019200" y="332656"/>
            <a:ext cx="7153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Como funciona un router</a:t>
            </a:r>
            <a:endParaRPr lang="es-E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79512" y="2086982"/>
            <a:ext cx="8352928" cy="1702059"/>
          </a:xfrm>
        </p:spPr>
        <p:txBody>
          <a:bodyPr>
            <a:norm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Cooper Black" pitchFamily="18" charset="0"/>
              </a:rPr>
              <a:t>El equipo que envía los paquetes por un camino u otro es el router, la elección de la mejor ruta para garantizar la llegada de los paquetes con el menor retardo depende fundamentalmente de 3 </a:t>
            </a:r>
            <a:r>
              <a:rPr lang="es-CO" sz="2000" dirty="0" smtClean="0">
                <a:solidFill>
                  <a:schemeClr val="bg1"/>
                </a:solidFill>
                <a:latin typeface="Cooper Black" pitchFamily="18" charset="0"/>
              </a:rPr>
              <a:t>criterios: </a:t>
            </a:r>
            <a:r>
              <a:rPr lang="es-CO" dirty="0" smtClean="0">
                <a:latin typeface="Cooper Black" pitchFamily="18" charset="0"/>
              </a:rPr>
              <a:t>:</a:t>
            </a:r>
            <a:endParaRPr lang="es-CO" dirty="0">
              <a:latin typeface="Cooper Black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11560" y="422108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smtClean="0">
                <a:solidFill>
                  <a:srgbClr val="7030A0"/>
                </a:solidFill>
                <a:latin typeface="Cooper Black" pitchFamily="18" charset="0"/>
              </a:rPr>
              <a:t>1. </a:t>
            </a:r>
            <a:r>
              <a:rPr lang="es-CO" dirty="0" smtClean="0">
                <a:solidFill>
                  <a:schemeClr val="bg1"/>
                </a:solidFill>
                <a:latin typeface="Cooper Black" pitchFamily="18" charset="0"/>
              </a:rPr>
              <a:t>Saturación </a:t>
            </a:r>
            <a:r>
              <a:rPr lang="es-CO" dirty="0">
                <a:solidFill>
                  <a:schemeClr val="bg1"/>
                </a:solidFill>
                <a:latin typeface="Cooper Black" pitchFamily="18" charset="0"/>
              </a:rPr>
              <a:t>de tráfico (en cada uno de los enlaces del router).</a:t>
            </a:r>
          </a:p>
          <a:p>
            <a:r>
              <a:rPr lang="es-CO" sz="2400" dirty="0" smtClean="0">
                <a:solidFill>
                  <a:srgbClr val="7030A0"/>
                </a:solidFill>
                <a:latin typeface="Cooper Black" pitchFamily="18" charset="0"/>
              </a:rPr>
              <a:t>2. </a:t>
            </a:r>
            <a:r>
              <a:rPr lang="es-CO" dirty="0" smtClean="0">
                <a:solidFill>
                  <a:schemeClr val="bg1"/>
                </a:solidFill>
                <a:latin typeface="Cooper Black" pitchFamily="18" charset="0"/>
              </a:rPr>
              <a:t>Dirección </a:t>
            </a:r>
            <a:r>
              <a:rPr lang="es-CO" dirty="0">
                <a:solidFill>
                  <a:schemeClr val="bg1"/>
                </a:solidFill>
                <a:latin typeface="Cooper Black" pitchFamily="18" charset="0"/>
              </a:rPr>
              <a:t>de destino del paquete.</a:t>
            </a:r>
          </a:p>
          <a:p>
            <a:r>
              <a:rPr lang="es-CO" sz="2400" dirty="0" smtClean="0">
                <a:solidFill>
                  <a:srgbClr val="7030A0"/>
                </a:solidFill>
                <a:latin typeface="Cooper Black" pitchFamily="18" charset="0"/>
              </a:rPr>
              <a:t>3. </a:t>
            </a:r>
            <a:r>
              <a:rPr lang="es-CO" dirty="0" smtClean="0">
                <a:solidFill>
                  <a:schemeClr val="bg1"/>
                </a:solidFill>
                <a:latin typeface="Cooper Black" pitchFamily="18" charset="0"/>
              </a:rPr>
              <a:t>Priorización </a:t>
            </a:r>
            <a:r>
              <a:rPr lang="es-CO" dirty="0">
                <a:solidFill>
                  <a:schemeClr val="bg1"/>
                </a:solidFill>
                <a:latin typeface="Cooper Black" pitchFamily="18" charset="0"/>
              </a:rPr>
              <a:t>del tráfico hacia determinados destinos.</a:t>
            </a:r>
          </a:p>
        </p:txBody>
      </p:sp>
    </p:spTree>
    <p:extLst>
      <p:ext uri="{BB962C8B-B14F-4D97-AF65-F5344CB8AC3E}">
        <p14:creationId xmlns:p14="http://schemas.microsoft.com/office/powerpoint/2010/main" val="139687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71" y="0"/>
            <a:ext cx="9165177" cy="6858000"/>
          </a:xfr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3" name="2 Rectángulo"/>
          <p:cNvSpPr/>
          <p:nvPr/>
        </p:nvSpPr>
        <p:spPr>
          <a:xfrm>
            <a:off x="223218" y="0"/>
            <a:ext cx="89207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rgbClr val="00B0F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Broadway" pitchFamily="82" charset="0"/>
              </a:rPr>
              <a:t>Clases de  encaminadores</a:t>
            </a:r>
            <a:endParaRPr lang="es-ES" sz="5400" b="1" cap="all" spc="0" dirty="0">
              <a:ln w="9000" cmpd="sng">
                <a:solidFill>
                  <a:srgbClr val="00B0F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Broadway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6" y="227483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Cooper Black" pitchFamily="18" charset="0"/>
              </a:rPr>
              <a:t>Los encaminadores pueden proporcionar conectividad dentro de las empresas, entre las empresas e Internet, y en el interior de proveedores de servicios de Internet (ISP). Los encaminadores más grandes (por ejemplo, el </a:t>
            </a:r>
            <a:r>
              <a:rPr lang="es-CO" sz="2400" dirty="0" smtClean="0">
                <a:solidFill>
                  <a:schemeClr val="bg1"/>
                </a:solidFill>
                <a:latin typeface="Cooper Black" pitchFamily="18" charset="0"/>
              </a:rPr>
              <a:t>Alcatel - Lucent  </a:t>
            </a:r>
            <a:r>
              <a:rPr lang="es-CO" sz="2400" dirty="0">
                <a:solidFill>
                  <a:schemeClr val="bg1"/>
                </a:solidFill>
                <a:latin typeface="Cooper Black" pitchFamily="18" charset="0"/>
              </a:rPr>
              <a:t>7750 SR) interconectan ISPs, se suelen llamar metro encaminador, o pueden ser utilizados en grandes redes de empresas</a:t>
            </a:r>
            <a:r>
              <a:rPr lang="es-CO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857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3672408"/>
          </a:xfrm>
        </p:spPr>
        <p:txBody>
          <a:bodyPr>
            <a:normAutofit fontScale="90000"/>
          </a:bodyPr>
          <a:lstStyle/>
          <a:p>
            <a:r>
              <a:rPr lang="es-CO" sz="2000" dirty="0">
                <a:solidFill>
                  <a:schemeClr val="bg1"/>
                </a:solidFill>
                <a:latin typeface="Cooper Black" pitchFamily="18" charset="0"/>
              </a:rPr>
              <a:t>El ‘router’ puede ser un ordenador convencional, con una aplicación corriendo en él o, más habitualmente, tratarse de un equipamiento específicamente diseñado para estas funciones</a:t>
            </a:r>
            <a:r>
              <a:rPr lang="es-CO" sz="2000" dirty="0" smtClean="0">
                <a:solidFill>
                  <a:schemeClr val="bg1"/>
                </a:solidFill>
                <a:latin typeface="Cooper Black" pitchFamily="18" charset="0"/>
              </a:rPr>
              <a:t>.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rgbClr val="7030A0"/>
                </a:solidFill>
                <a:latin typeface="Cooper Black" pitchFamily="18" charset="0"/>
              </a:rPr>
              <a:t>En líneas generales podemos distinguir 2 clases de routers en función del tráfico gestionado</a:t>
            </a:r>
            <a:r>
              <a:rPr lang="es-CO" sz="1800" dirty="0" smtClean="0">
                <a:solidFill>
                  <a:srgbClr val="7030A0"/>
                </a:solidFill>
                <a:latin typeface="Cooper Black" pitchFamily="18" charset="0"/>
              </a:rPr>
              <a:t>: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2200" dirty="0" smtClean="0">
                <a:solidFill>
                  <a:srgbClr val="7030A0"/>
                </a:solidFill>
                <a:latin typeface="Cooper Black" pitchFamily="18" charset="0"/>
              </a:rPr>
              <a:t>1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. Routers </a:t>
            </a: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de Red Núcleo (Core Routers): se trata de equipamiento de interconexión que constituye la red de datos de los proveedores de Internet o de grandes corporaciones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.</a:t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2200" dirty="0" smtClean="0">
                <a:solidFill>
                  <a:srgbClr val="7030A0"/>
                </a:solidFill>
                <a:latin typeface="Cooper Black" pitchFamily="18" charset="0"/>
              </a:rPr>
              <a:t>2. 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>Routers </a:t>
            </a: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>de Salida (Gateway o pasarela): es el equipo con el que se realiza la conexión a Internet o a otra sub-red.</a:t>
            </a: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CO" sz="1800" dirty="0" smtClean="0">
                <a:solidFill>
                  <a:schemeClr val="bg1"/>
                </a:solidFill>
                <a:latin typeface="Cooper Black" pitchFamily="18" charset="0"/>
              </a:rPr>
            </a:br>
            <a:endParaRPr lang="es-CO" sz="1800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75656" y="332656"/>
            <a:ext cx="66967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all" dirty="0" smtClean="0">
                <a:ln w="900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Broadway" pitchFamily="82" charset="0"/>
              </a:rPr>
              <a:t>Que tipo de router hay</a:t>
            </a:r>
            <a:endParaRPr lang="es-ES" sz="5400" b="1" cap="all" spc="0" dirty="0">
              <a:ln w="9000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20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7" name="6 Rectángulo"/>
          <p:cNvSpPr/>
          <p:nvPr/>
        </p:nvSpPr>
        <p:spPr>
          <a:xfrm>
            <a:off x="1187623" y="332656"/>
            <a:ext cx="61926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s-ES" sz="8000" b="1" cap="all" spc="0" dirty="0" smtClean="0">
                <a:ln w="9000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Broadway" pitchFamily="82" charset="0"/>
              </a:rPr>
              <a:t>Encaminadores inalámbricos</a:t>
            </a:r>
            <a:endParaRPr lang="es-ES" sz="8000" b="1" cap="all" spc="0" dirty="0">
              <a:ln w="9000" cmpd="sng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Broadway" pitchFamily="82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-108520" y="2136338"/>
            <a:ext cx="7632848" cy="338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>
              <a:latin typeface="Cooper Black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23528" y="2136339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solidFill>
                  <a:schemeClr val="bg1"/>
                </a:solidFill>
                <a:latin typeface="Cooper Black" pitchFamily="18" charset="0"/>
              </a:rPr>
              <a:t>A pesar de que tradicionalmente los encaminadores solían tratar con redes fijas (Ethernet, ADSL, RDSI...), en los últimos tiempos han comenzado a aparecer encaminadores que permiten realizar una interfaz entre redes fijas y móviles (Wi-Fi, GPRS, Edge, UMTS,Fritz!Box, WiMAX...) Un encaminador inalámbrico comparte el mismo principio que un encaminador tradicional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3999">
            <a:off x="1157555" y="4500193"/>
            <a:ext cx="2563192" cy="194333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3703">
            <a:off x="4809661" y="4418840"/>
            <a:ext cx="2592288" cy="185924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09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350</Words>
  <Application>Microsoft Office PowerPoint</Application>
  <PresentationFormat>Presentación en pantalla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Un router —anglicismo, también conocido como encaminador, enrutador, direccionador o ruteador— es un dispositivo de hardware usado para la interconexión de redes informáticas que permite asegurar el direccionamiento de paquetes de datos entre ellas o determinar la mejor ruta que deben tomar. Opera en la capa tres del modelo OSI. </vt:lpstr>
      <vt:lpstr>Los primeros routers eran simplemente equipos con diversas tarjetas de red, cada una conectada a una red diferente. La mayoría de los routers actuales son hardware dedicados a la tarea de enrutamiento y que se presentan generalmente como servidores 1U.                 Un router cuenta con diversas interfaces de red, cada una conectada a una red diferente. Por lo tanto, posee tantas direcciones IP como redes conectadas.  </vt:lpstr>
      <vt:lpstr>El equipo que envía los paquetes por un camino u otro es el router, la elección de la mejor ruta para garantizar la llegada de los paquetes con el menor retardo depende fundamentalmente de 3 criterios: :</vt:lpstr>
      <vt:lpstr>Presentación de PowerPoint</vt:lpstr>
      <vt:lpstr>El ‘router’ puede ser un ordenador convencional, con una aplicación corriendo en él o, más habitualmente, tratarse de un equipamiento específicamente diseñado para estas funciones.   En líneas generales podemos distinguir 2 clases de routers en función del tráfico gestionado:   1. Routers de Red Núcleo (Core Routers): se trata de equipamiento de interconexión que constituye la red de datos de los proveedores de Internet o de grandes corporaciones.  2. Routers de Salida (Gateway o pasarela): es el equipo con el que se realiza la conexión a Internet o a otra sub-red.   </vt:lpstr>
      <vt:lpstr>Presentación de PowerPoint</vt:lpstr>
    </vt:vector>
  </TitlesOfParts>
  <Company>Personal 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Nancy Pc</dc:creator>
  <cp:lastModifiedBy>IE GABRIEL GARCIA MARQUEZ </cp:lastModifiedBy>
  <cp:revision>22</cp:revision>
  <dcterms:created xsi:type="dcterms:W3CDTF">2012-02-02T23:04:39Z</dcterms:created>
  <dcterms:modified xsi:type="dcterms:W3CDTF">2012-02-23T19:07:52Z</dcterms:modified>
</cp:coreProperties>
</file>